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59" r:id="rId14"/>
    <p:sldId id="260" r:id="rId15"/>
    <p:sldId id="275" r:id="rId16"/>
    <p:sldId id="274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Quattrocento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6" roundtripDataSignature="AMtx7miyemBIrwSDvaOplvtsROAqYcLh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2B867-0C01-46D0-B0FA-B447638CE17D}" v="92" dt="2023-12-16T11:12:42.659"/>
    <p1510:client id="{9B080C7E-8D49-44FA-A61E-743ABB91E6BD}" v="202" dt="2023-12-16T12:09:26.113"/>
    <p1510:client id="{EEEF838D-34B2-4F72-A574-804BAFBEDEB9}" v="89" dt="2023-12-16T10:53:24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3548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25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62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ιαφάνεια τίτλου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ατακόρυφος τίτλος και Κείμενο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φαλίδα ενότητας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ό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jpg"/><Relationship Id="rId5" Type="http://schemas.openxmlformats.org/officeDocument/2006/relationships/image" Target="../media/image3.png"/><Relationship Id="rId10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«Μαθητές σε ρόλο Διπλωμάτη»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8η Πανελλήνια Μαθητική Προσομοίωση Επιτροπών του ΟΗΕ για τα Δικαιώματα του Ανθρώπου www.roh.gr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endParaRPr lang="el-GR" sz="2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Ημερομηνία Συνεδρίου: 15-17 Δεκεμβρίου 2023</a:t>
            </a:r>
          </a:p>
        </p:txBody>
      </p:sp>
    </p:spTree>
    <p:extLst>
      <p:ext uri="{BB962C8B-B14F-4D97-AF65-F5344CB8AC3E}">
        <p14:creationId xmlns:p14="http://schemas.microsoft.com/office/powerpoint/2010/main" val="13476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κ. Σωτήρης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Μαρκάδας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Διευθυντής Πρωτοβάθμιας Εκπαίδευσης Ν. Κιλκίς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04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Δρ. Παρασκευή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Νάσκου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Περράκη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αφ</a:t>
            </a: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Καθηγήτρια Διεθνούς Δικαίου, Επικεφαλής της Οργανωτικής Επιτροπής και Επιστημονικά Υπεύθυνη της προσομοίωσης «Μαθητές σε Ρόλο Διπλωμάτη»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1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534872" y="1502794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«Μαθητές σε ρόλο Διπλωμάτη»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540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ΑΠΟΝΟΜΗ ΒΡΑΒΕΙΩΝ</a:t>
            </a:r>
            <a:endParaRPr lang="el-GR" sz="5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67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57171" y="1498674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ΕΠΙΤΡΟΠΗ ΓΙΑ ΤΑ ΔΙΚΑΙΩΜΑΤΑ ΤΟΥ ΑΝΘΡΩΠΟΥ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1496019" y="1964435"/>
            <a:ext cx="91999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Ισότητα δικαιωμάτων ανδρών και γυναικών</a:t>
            </a:r>
            <a:endParaRPr lang="el-GR" sz="2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693145" y="4590787"/>
            <a:ext cx="2657092" cy="265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4046" y="4590787"/>
            <a:ext cx="2657276" cy="2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60271" y="2559280"/>
            <a:ext cx="2624826" cy="26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677150" y="2523694"/>
            <a:ext cx="2625103" cy="26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514842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ΠΡΟΝΟΪΤΗ     ΕΥΑΓΓΕΛΙΑ ΜΑΡΙΑ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14842" y="5035723"/>
            <a:ext cx="2302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ΒΡΑΒΕΙΟ ΚΑΛΥΤΕΡΟΥ</a:t>
            </a:r>
            <a:b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ΕΜΠΕΙΡΟΓΝΩΜΟΝΑ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2729863" y="5035723"/>
            <a:ext cx="2302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ΒΡΑΒΕΙΟ ΜΕΛΛΟΝΤΙΚΟΥ</a:t>
            </a:r>
            <a:b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ΔΙΠΛΩΜΑΤΗ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944883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7159905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9374927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2729863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ΠΕΤΡΟΠΟΥΛΟΥ ΠΗΝΕΛΟΠΗ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4944883" y="5548605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ΓΟΥΣΟΥΤΙΔΗ    ΧΡΙΣΤΙΝΑ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7159903" y="5548605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ΤΟΜΑΡΑΣ  ΑΛΕΞΑΝΔΡΟΣ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9374927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ΧΑΛΑΝΤΖΟΥΚΑΣ ΓΕΡΑΣΙΜΟΣ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514842" y="6133381"/>
            <a:ext cx="230223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sz="1200" dirty="0">
                <a:solidFill>
                  <a:schemeClr val="bg1"/>
                </a:solidFill>
              </a:rPr>
              <a:t>ΟΥΓΓΑΡΙΑ</a:t>
            </a: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272986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ΙΑΠΩΝΙΑ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94488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ΒΕΝΕΖΟΥΕΛΑ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715990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ΙΝΔΙΑ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9374927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ΟΛΛΑΝΔΙΑ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11" name="Google Shape;111;p1"/>
          <p:cNvGrpSpPr/>
          <p:nvPr/>
        </p:nvGrpSpPr>
        <p:grpSpPr>
          <a:xfrm>
            <a:off x="7357021" y="2911999"/>
            <a:ext cx="1908000" cy="1908000"/>
            <a:chOff x="7357021" y="2911999"/>
            <a:chExt cx="1908000" cy="1908000"/>
          </a:xfrm>
        </p:grpSpPr>
        <p:sp>
          <p:nvSpPr>
            <p:cNvPr id="112" name="Google Shape;112;p1"/>
            <p:cNvSpPr/>
            <p:nvPr/>
          </p:nvSpPr>
          <p:spPr>
            <a:xfrm>
              <a:off x="7357021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" name="Google Shape;113;p1"/>
            <p:cNvPicPr preferRelativeResize="0"/>
            <p:nvPr/>
          </p:nvPicPr>
          <p:blipFill>
            <a:blip r:embed="rId8"/>
            <a:srcRect l="5222" r="5222"/>
            <a:stretch/>
          </p:blipFill>
          <p:spPr>
            <a:xfrm>
              <a:off x="7451782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4" name="Google Shape;114;p1"/>
          <p:cNvGrpSpPr/>
          <p:nvPr/>
        </p:nvGrpSpPr>
        <p:grpSpPr>
          <a:xfrm>
            <a:off x="5141999" y="2911999"/>
            <a:ext cx="1908000" cy="1908000"/>
            <a:chOff x="5141999" y="2911999"/>
            <a:chExt cx="1908000" cy="1908000"/>
          </a:xfrm>
        </p:grpSpPr>
        <p:sp>
          <p:nvSpPr>
            <p:cNvPr id="115" name="Google Shape;115;p1"/>
            <p:cNvSpPr/>
            <p:nvPr/>
          </p:nvSpPr>
          <p:spPr>
            <a:xfrm>
              <a:off x="5141999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"/>
            <p:cNvPicPr preferRelativeResize="0"/>
            <p:nvPr/>
          </p:nvPicPr>
          <p:blipFill>
            <a:blip r:embed="rId9"/>
            <a:srcRect t="1637" b="1637"/>
            <a:stretch/>
          </p:blipFill>
          <p:spPr>
            <a:xfrm>
              <a:off x="5236760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0" name="Google Shape;120;p1"/>
          <p:cNvGrpSpPr/>
          <p:nvPr/>
        </p:nvGrpSpPr>
        <p:grpSpPr>
          <a:xfrm>
            <a:off x="2926979" y="2911999"/>
            <a:ext cx="1908000" cy="1908000"/>
            <a:chOff x="2926979" y="2911999"/>
            <a:chExt cx="1908000" cy="1908000"/>
          </a:xfrm>
        </p:grpSpPr>
        <p:sp>
          <p:nvSpPr>
            <p:cNvPr id="121" name="Google Shape;121;p1"/>
            <p:cNvSpPr/>
            <p:nvPr/>
          </p:nvSpPr>
          <p:spPr>
            <a:xfrm>
              <a:off x="2926979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E2AF0A"/>
                </a:gs>
                <a:gs pos="14000">
                  <a:srgbClr val="E2AF0A"/>
                </a:gs>
                <a:gs pos="51000">
                  <a:srgbClr val="F2DF9C"/>
                </a:gs>
                <a:gs pos="85000">
                  <a:srgbClr val="E2AF0A"/>
                </a:gs>
                <a:gs pos="100000">
                  <a:srgbClr val="E2AF0A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Google Shape;122;p1"/>
            <p:cNvPicPr preferRelativeResize="0"/>
            <p:nvPr/>
          </p:nvPicPr>
          <p:blipFill>
            <a:blip r:embed="rId10"/>
            <a:srcRect t="7702" b="7702"/>
            <a:stretch/>
          </p:blipFill>
          <p:spPr>
            <a:xfrm>
              <a:off x="3021740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3" name="Google Shape;123;p1"/>
          <p:cNvGrpSpPr/>
          <p:nvPr/>
        </p:nvGrpSpPr>
        <p:grpSpPr>
          <a:xfrm>
            <a:off x="9572043" y="2911999"/>
            <a:ext cx="1908000" cy="1908000"/>
            <a:chOff x="9572043" y="2911999"/>
            <a:chExt cx="1908000" cy="1908000"/>
          </a:xfrm>
        </p:grpSpPr>
        <p:sp>
          <p:nvSpPr>
            <p:cNvPr id="124" name="Google Shape;124;p1"/>
            <p:cNvSpPr/>
            <p:nvPr/>
          </p:nvSpPr>
          <p:spPr>
            <a:xfrm>
              <a:off x="9572043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1"/>
            <p:cNvPicPr preferRelativeResize="0"/>
            <p:nvPr/>
          </p:nvPicPr>
          <p:blipFill>
            <a:blip r:embed="rId11"/>
            <a:srcRect l="5667" r="5667"/>
            <a:stretch/>
          </p:blipFill>
          <p:spPr>
            <a:xfrm>
              <a:off x="9666791" y="3006748"/>
              <a:ext cx="1718504" cy="1718505"/>
            </a:xfrm>
            <a:custGeom>
              <a:avLst/>
              <a:gdLst/>
              <a:ahLst/>
              <a:cxnLst/>
              <a:rect l="l" t="t" r="r" b="b"/>
              <a:pathLst>
                <a:path w="1718504" h="1718505" extrusionOk="0">
                  <a:moveTo>
                    <a:pt x="1423193" y="210976"/>
                  </a:moveTo>
                  <a:cubicBezTo>
                    <a:pt x="1781227" y="522432"/>
                    <a:pt x="1818985" y="1065160"/>
                    <a:pt x="1507529" y="1423194"/>
                  </a:cubicBezTo>
                  <a:cubicBezTo>
                    <a:pt x="1196074" y="1781227"/>
                    <a:pt x="653346" y="1818986"/>
                    <a:pt x="295312" y="1507530"/>
                  </a:cubicBezTo>
                  <a:cubicBezTo>
                    <a:pt x="-62721" y="1196074"/>
                    <a:pt x="-100480" y="653346"/>
                    <a:pt x="210976" y="295313"/>
                  </a:cubicBezTo>
                  <a:cubicBezTo>
                    <a:pt x="522432" y="-62721"/>
                    <a:pt x="1065159" y="-100480"/>
                    <a:pt x="1423193" y="21097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7" name="Google Shape;117;p1"/>
          <p:cNvGrpSpPr/>
          <p:nvPr/>
        </p:nvGrpSpPr>
        <p:grpSpPr>
          <a:xfrm>
            <a:off x="711958" y="2911999"/>
            <a:ext cx="1908000" cy="1908000"/>
            <a:chOff x="711958" y="2911999"/>
            <a:chExt cx="1908000" cy="1908000"/>
          </a:xfrm>
        </p:grpSpPr>
        <p:sp>
          <p:nvSpPr>
            <p:cNvPr id="118" name="Google Shape;118;p1"/>
            <p:cNvSpPr/>
            <p:nvPr/>
          </p:nvSpPr>
          <p:spPr>
            <a:xfrm>
              <a:off x="711958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E2AF0A"/>
                </a:gs>
                <a:gs pos="14000">
                  <a:srgbClr val="E2AF0A"/>
                </a:gs>
                <a:gs pos="51000">
                  <a:srgbClr val="F2DF9C"/>
                </a:gs>
                <a:gs pos="85000">
                  <a:srgbClr val="E2AF0A"/>
                </a:gs>
                <a:gs pos="100000">
                  <a:srgbClr val="E2AF0A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1"/>
            <p:cNvPicPr preferRelativeResize="0"/>
            <p:nvPr/>
          </p:nvPicPr>
          <p:blipFill>
            <a:blip r:embed="rId12"/>
            <a:srcRect l="5667" r="5667"/>
            <a:stretch/>
          </p:blipFill>
          <p:spPr>
            <a:xfrm>
              <a:off x="806719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918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57171" y="1498674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ΕΠΙΤΡΟΠΗ ΓΙΑ ΤΑ ΔΙΚΑΙΩΜΑΤΑ Τ</a:t>
            </a:r>
            <a:r>
              <a:rPr lang="el-GR" sz="24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ΟΥ ΠΑΙΔΙΟΥ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1496019" y="1964435"/>
            <a:ext cx="91999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Το δικαίωμα στην εκπαίδευση</a:t>
            </a:r>
            <a:endParaRPr lang="el-GR" sz="2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693145" y="4590787"/>
            <a:ext cx="2657092" cy="265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4046" y="4590787"/>
            <a:ext cx="2657276" cy="2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60271" y="2559280"/>
            <a:ext cx="2624826" cy="26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677150" y="2523694"/>
            <a:ext cx="2625103" cy="26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514842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ΦΡΑΓΚΟΣ      ΔΗΜΗΤΡΙΟΣ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514842" y="5035723"/>
            <a:ext cx="2302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ΒΡΑΒΕΙΟ ΚΑΛΥΤΕΡΟΥ</a:t>
            </a:r>
            <a:br>
              <a:rPr lang="el-GR" sz="12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l-GR" sz="12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ΑΓΟΡΗΤΗ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2729863" y="5035723"/>
            <a:ext cx="2302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ΒΡΑΒΕΙΟ ΜΕΛΛΟΝΤΙΚΟΥ</a:t>
            </a:r>
            <a:b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ΔΙΠΛΩΜΑΤΗ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944883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7159905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9374927" y="5128056"/>
            <a:ext cx="2302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ΕΥΦΗΜΟΣ ΜΝΕΙΑ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2729863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ΠΑΠΑΔΟΠΟΥΛΟΣ ΓΕΩΡΓΙΟΣ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4944883" y="5548605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ΜΑΚΡΥΓΙΑΝΝΗΣ ΧΡΗΣΤΟΣ ΑΓΓΕΛΟΣ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7159903" y="5548605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ΣΑΛΑΜΑΝΗ             ΛΥΔΙΑ ΜΙΛΤΑ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9374927" y="5548606"/>
            <a:ext cx="23022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ΡΑΓΑΤΣΙΝΗ        ΙΑΚΩΒΟΣ ΣΕΙΡΙΟΣ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514842" y="6133381"/>
            <a:ext cx="230223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sz="1200" dirty="0">
                <a:solidFill>
                  <a:schemeClr val="bg1"/>
                </a:solidFill>
              </a:rPr>
              <a:t>ΣΛΟΒΑΚΙΑ</a:t>
            </a: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272986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ΝΟΡΒΗΓΙΑ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94488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ΠΟΡΤΟΓΑΛΙΑ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7159903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ΟΥΚΡΑΝΙΑ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9374927" y="6117993"/>
            <a:ext cx="2302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l-GR" dirty="0">
                <a:solidFill>
                  <a:schemeClr val="bg1"/>
                </a:solidFill>
              </a:rPr>
              <a:t>ΙΤΑΛΙΑ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11" name="Google Shape;111;p1"/>
          <p:cNvGrpSpPr/>
          <p:nvPr/>
        </p:nvGrpSpPr>
        <p:grpSpPr>
          <a:xfrm>
            <a:off x="7357021" y="2911999"/>
            <a:ext cx="1908000" cy="1908000"/>
            <a:chOff x="7357021" y="2911999"/>
            <a:chExt cx="1908000" cy="1908000"/>
          </a:xfrm>
        </p:grpSpPr>
        <p:sp>
          <p:nvSpPr>
            <p:cNvPr id="112" name="Google Shape;112;p1"/>
            <p:cNvSpPr/>
            <p:nvPr/>
          </p:nvSpPr>
          <p:spPr>
            <a:xfrm>
              <a:off x="7357021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" name="Google Shape;113;p1"/>
            <p:cNvPicPr preferRelativeResize="0"/>
            <p:nvPr/>
          </p:nvPicPr>
          <p:blipFill>
            <a:blip r:embed="rId8"/>
            <a:srcRect t="12500" b="12500"/>
            <a:stretch/>
          </p:blipFill>
          <p:spPr>
            <a:xfrm>
              <a:off x="7451782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4" name="Google Shape;114;p1"/>
          <p:cNvGrpSpPr/>
          <p:nvPr/>
        </p:nvGrpSpPr>
        <p:grpSpPr>
          <a:xfrm>
            <a:off x="5141999" y="2911999"/>
            <a:ext cx="1908000" cy="1908000"/>
            <a:chOff x="5141999" y="2911999"/>
            <a:chExt cx="1908000" cy="1908000"/>
          </a:xfrm>
        </p:grpSpPr>
        <p:sp>
          <p:nvSpPr>
            <p:cNvPr id="115" name="Google Shape;115;p1"/>
            <p:cNvSpPr/>
            <p:nvPr/>
          </p:nvSpPr>
          <p:spPr>
            <a:xfrm>
              <a:off x="5141999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"/>
            <p:cNvPicPr preferRelativeResize="0"/>
            <p:nvPr/>
          </p:nvPicPr>
          <p:blipFill>
            <a:blip r:embed="rId9"/>
            <a:srcRect l="18519" r="18519"/>
            <a:stretch/>
          </p:blipFill>
          <p:spPr>
            <a:xfrm>
              <a:off x="5236760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0" name="Google Shape;120;p1"/>
          <p:cNvGrpSpPr/>
          <p:nvPr/>
        </p:nvGrpSpPr>
        <p:grpSpPr>
          <a:xfrm>
            <a:off x="2926979" y="2911999"/>
            <a:ext cx="1908000" cy="1908000"/>
            <a:chOff x="2926979" y="2911999"/>
            <a:chExt cx="1908000" cy="1908000"/>
          </a:xfrm>
        </p:grpSpPr>
        <p:sp>
          <p:nvSpPr>
            <p:cNvPr id="121" name="Google Shape;121;p1"/>
            <p:cNvSpPr/>
            <p:nvPr/>
          </p:nvSpPr>
          <p:spPr>
            <a:xfrm>
              <a:off x="2926979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E2AF0A"/>
                </a:gs>
                <a:gs pos="14000">
                  <a:srgbClr val="E2AF0A"/>
                </a:gs>
                <a:gs pos="51000">
                  <a:srgbClr val="F2DF9C"/>
                </a:gs>
                <a:gs pos="85000">
                  <a:srgbClr val="E2AF0A"/>
                </a:gs>
                <a:gs pos="100000">
                  <a:srgbClr val="E2AF0A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Google Shape;122;p1"/>
            <p:cNvPicPr preferRelativeResize="0"/>
            <p:nvPr/>
          </p:nvPicPr>
          <p:blipFill>
            <a:blip r:embed="rId10"/>
            <a:srcRect t="5888" b="5888"/>
            <a:stretch/>
          </p:blipFill>
          <p:spPr>
            <a:xfrm>
              <a:off x="3021740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7" name="Google Shape;117;p1"/>
          <p:cNvGrpSpPr/>
          <p:nvPr/>
        </p:nvGrpSpPr>
        <p:grpSpPr>
          <a:xfrm>
            <a:off x="711958" y="2911999"/>
            <a:ext cx="1908000" cy="1908000"/>
            <a:chOff x="711958" y="2911999"/>
            <a:chExt cx="1908000" cy="1908000"/>
          </a:xfrm>
        </p:grpSpPr>
        <p:sp>
          <p:nvSpPr>
            <p:cNvPr id="118" name="Google Shape;118;p1"/>
            <p:cNvSpPr/>
            <p:nvPr/>
          </p:nvSpPr>
          <p:spPr>
            <a:xfrm>
              <a:off x="711958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E2AF0A"/>
                </a:gs>
                <a:gs pos="14000">
                  <a:srgbClr val="E2AF0A"/>
                </a:gs>
                <a:gs pos="51000">
                  <a:srgbClr val="F2DF9C"/>
                </a:gs>
                <a:gs pos="85000">
                  <a:srgbClr val="E2AF0A"/>
                </a:gs>
                <a:gs pos="100000">
                  <a:srgbClr val="E2AF0A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1"/>
            <p:cNvPicPr preferRelativeResize="0"/>
            <p:nvPr/>
          </p:nvPicPr>
          <p:blipFill>
            <a:blip r:embed="rId11"/>
            <a:srcRect l="21847" r="21847"/>
            <a:stretch/>
          </p:blipFill>
          <p:spPr>
            <a:xfrm>
              <a:off x="806719" y="3006760"/>
              <a:ext cx="1718478" cy="1718478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41" name="Google Shape;111;p1"/>
          <p:cNvGrpSpPr/>
          <p:nvPr/>
        </p:nvGrpSpPr>
        <p:grpSpPr>
          <a:xfrm>
            <a:off x="9639878" y="2880232"/>
            <a:ext cx="1908000" cy="1908000"/>
            <a:chOff x="7357021" y="2911999"/>
            <a:chExt cx="1908000" cy="1908000"/>
          </a:xfrm>
        </p:grpSpPr>
        <p:sp>
          <p:nvSpPr>
            <p:cNvPr id="42" name="Google Shape;112;p1"/>
            <p:cNvSpPr/>
            <p:nvPr/>
          </p:nvSpPr>
          <p:spPr>
            <a:xfrm>
              <a:off x="7357021" y="2911999"/>
              <a:ext cx="1908000" cy="1908000"/>
            </a:xfrm>
            <a:prstGeom prst="ellipse">
              <a:avLst/>
            </a:prstGeom>
            <a:gradFill>
              <a:gsLst>
                <a:gs pos="0">
                  <a:srgbClr val="BE6B47"/>
                </a:gs>
                <a:gs pos="14000">
                  <a:srgbClr val="BE6B47"/>
                </a:gs>
                <a:gs pos="51000">
                  <a:srgbClr val="F2D0B5"/>
                </a:gs>
                <a:gs pos="85000">
                  <a:srgbClr val="BE6B47"/>
                </a:gs>
                <a:gs pos="100000">
                  <a:srgbClr val="BE6B47"/>
                </a:gs>
              </a:gsLst>
              <a:lin ang="4200000" scaled="0"/>
            </a:gradFill>
            <a:ln>
              <a:noFill/>
            </a:ln>
            <a:effectLst>
              <a:outerShdw blurRad="5080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Google Shape;113;p1"/>
            <p:cNvPicPr preferRelativeResize="0"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19596">
              <a:off x="7387320" y="3055775"/>
              <a:ext cx="1847402" cy="1646089"/>
            </a:xfrm>
            <a:custGeom>
              <a:avLst/>
              <a:gdLst/>
              <a:ahLst/>
              <a:cxnLst/>
              <a:rect l="l" t="t" r="r" b="b"/>
              <a:pathLst>
                <a:path w="1718478" h="1718478" extrusionOk="0">
                  <a:moveTo>
                    <a:pt x="859239" y="0"/>
                  </a:moveTo>
                  <a:cubicBezTo>
                    <a:pt x="1333784" y="0"/>
                    <a:pt x="1718478" y="384694"/>
                    <a:pt x="1718478" y="859239"/>
                  </a:cubicBezTo>
                  <a:cubicBezTo>
                    <a:pt x="1718478" y="1333784"/>
                    <a:pt x="1333784" y="1718478"/>
                    <a:pt x="859239" y="1718478"/>
                  </a:cubicBezTo>
                  <a:cubicBezTo>
                    <a:pt x="384694" y="1718478"/>
                    <a:pt x="0" y="1333784"/>
                    <a:pt x="0" y="859239"/>
                  </a:cubicBezTo>
                  <a:cubicBezTo>
                    <a:pt x="0" y="384694"/>
                    <a:pt x="384694" y="0"/>
                    <a:pt x="85923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0034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534872" y="1502794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«Μαθητές σε ρόλο Διπλωμάτη»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48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Σας ευχαριστούμε πολύ!</a:t>
            </a:r>
          </a:p>
        </p:txBody>
      </p:sp>
      <p:sp>
        <p:nvSpPr>
          <p:cNvPr id="2" name="Google Shape;89;p1">
            <a:extLst>
              <a:ext uri="{FF2B5EF4-FFF2-40B4-BE49-F238E27FC236}">
                <a16:creationId xmlns="" xmlns:a16="http://schemas.microsoft.com/office/drawing/2014/main" id="{C83D2915-B9CA-0FD6-A202-984FF1F8F3B9}"/>
              </a:ext>
            </a:extLst>
          </p:cNvPr>
          <p:cNvSpPr txBox="1"/>
          <p:nvPr/>
        </p:nvSpPr>
        <p:spPr>
          <a:xfrm>
            <a:off x="1457171" y="4118862"/>
            <a:ext cx="92776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3200" i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Τα λέμε στο ΜΡΔ 2024!</a:t>
            </a:r>
          </a:p>
        </p:txBody>
      </p:sp>
    </p:spTree>
    <p:extLst>
      <p:ext uri="{BB962C8B-B14F-4D97-AF65-F5344CB8AC3E}">
        <p14:creationId xmlns:p14="http://schemas.microsoft.com/office/powerpoint/2010/main" val="25065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«Μαθητές σε ρόλο Διπλωμάτη»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8η Πανελλήνια Μαθητική Προσομοίωση Επιτροπών του ΟΗΕ για τα Δικαιώματα του Ανθρώπου www.roh.gr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endParaRPr lang="el-GR" sz="2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Ημερομηνία Συνεδρίου: 15-17 Δεκεμβρίου 2023</a:t>
            </a:r>
          </a:p>
        </p:txBody>
      </p:sp>
    </p:spTree>
    <p:extLst>
      <p:ext uri="{BB962C8B-B14F-4D97-AF65-F5344CB8AC3E}">
        <p14:creationId xmlns:p14="http://schemas.microsoft.com/office/powerpoint/2010/main" val="32266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Δρ. Παρασκευή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Νάσκου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Περράκη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αφ</a:t>
            </a: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Καθηγήτρια Διεθνούς Δικαίου, Επικεφαλής της Οργανωτικής Επιτροπής και Επιστημονικά Υπεύθυνη της προσομοίωσης «Μαθητές σε Ρόλο Διπλωμάτη»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279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Δρ.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Λίνος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Αλέξανδρος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Σισιλιάνος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Καθηγητής Διεθνούς Δικαίου και Κοσμήτορας της Νομικής Σχολής του Πανεπιστημίου Αθηνών, πρώην Μέλος της Επιτροπής κατά των Φυλετικών Διακρίσεων και πρώην Πρόεδρος στο Ευρωπαϊκό Δικαστήριο Δικαιωμάτων του Ανθρώπου (διαδικτυακά)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100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Δρ. Ζωή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Βαζούρα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Διευθύντρια Δευτεροβάθμιας Εκπαίδευσης Ανατολικής Θεσσαλονίκης  (γραπτός χαιρετισμός)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2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κ. Κωνσταντίνος Πολυκάρπου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Γενικός Πρόξενος της Κύπρου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κ. Δημήτρης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Φατούρος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Κέντρο Πληροφόρησης ΟΗΕ (UNRIC)/ Υπεύθυνος Επικοινωνίας για Ελλάδα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863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α. Μαρία Σπυράκη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Ευρωβουλευτής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736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κ. Στέλιος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Κυμπουρόπουλος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Ευρωβουλευτής (βιντεοσκοπημένος χαιρετισμός)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="" xmlns:a16="http://schemas.microsoft.com/office/drawing/2014/main" id="{52BF92B4-D881-094A-3395-6F5CD2ED5DE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73B5F"/>
              </a:gs>
              <a:gs pos="100000">
                <a:srgbClr val="000611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">
            <a:extLst>
              <a:ext uri="{FF2B5EF4-FFF2-40B4-BE49-F238E27FC236}">
                <a16:creationId xmlns="" xmlns:a16="http://schemas.microsoft.com/office/drawing/2014/main" id="{0D718753-E216-E04F-CC55-5FC572F2D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64" y="377926"/>
            <a:ext cx="1124868" cy="1124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">
            <a:extLst>
              <a:ext uri="{FF2B5EF4-FFF2-40B4-BE49-F238E27FC236}">
                <a16:creationId xmlns="" xmlns:a16="http://schemas.microsoft.com/office/drawing/2014/main" id="{51C3B35C-F3DD-AB9B-9C39-8BF250857DA1}"/>
              </a:ext>
            </a:extLst>
          </p:cNvPr>
          <p:cNvSpPr txBox="1"/>
          <p:nvPr/>
        </p:nvSpPr>
        <p:spPr>
          <a:xfrm>
            <a:off x="1496021" y="2617856"/>
            <a:ext cx="92776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κ. Χρήστος </a:t>
            </a:r>
            <a:r>
              <a:rPr lang="el-GR" sz="24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Ρουμπίδης</a:t>
            </a:r>
            <a:r>
              <a:rPr lang="el-GR" sz="24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dirty="0"/>
          </a:p>
        </p:txBody>
      </p:sp>
      <p:sp>
        <p:nvSpPr>
          <p:cNvPr id="8" name="Google Shape;90;p1">
            <a:extLst>
              <a:ext uri="{FF2B5EF4-FFF2-40B4-BE49-F238E27FC236}">
                <a16:creationId xmlns="" xmlns:a16="http://schemas.microsoft.com/office/drawing/2014/main" id="{90E78DFB-F0A8-BBEE-DF32-40E01B050BAE}"/>
              </a:ext>
            </a:extLst>
          </p:cNvPr>
          <p:cNvSpPr txBox="1"/>
          <p:nvPr/>
        </p:nvSpPr>
        <p:spPr>
          <a:xfrm>
            <a:off x="1534872" y="3208881"/>
            <a:ext cx="91999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Διευθυντής Δευτεροβάθμιας Εκπαίδευσης Δυτικής Θεσσαλονίκης </a:t>
            </a:r>
            <a:endParaRPr sz="24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8764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314</Words>
  <Application>Microsoft Office PowerPoint</Application>
  <PresentationFormat>Widescreen</PresentationFormat>
  <Paragraphs>67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Quattrocento Sans</vt:lpstr>
      <vt:lpstr>Θέμα του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Ioannis - Angelos Belis</dc:creator>
  <cp:lastModifiedBy>Microsoft account</cp:lastModifiedBy>
  <cp:revision>5</cp:revision>
  <dcterms:created xsi:type="dcterms:W3CDTF">2020-12-04T21:14:18Z</dcterms:created>
  <dcterms:modified xsi:type="dcterms:W3CDTF">2023-12-17T09:41:41Z</dcterms:modified>
</cp:coreProperties>
</file>